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56" r:id="rId2"/>
    <p:sldId id="339" r:id="rId3"/>
    <p:sldId id="367" r:id="rId4"/>
    <p:sldId id="368" r:id="rId5"/>
    <p:sldId id="366" r:id="rId6"/>
    <p:sldId id="365" r:id="rId7"/>
    <p:sldId id="370" r:id="rId8"/>
    <p:sldId id="369" r:id="rId9"/>
    <p:sldId id="371" r:id="rId10"/>
  </p:sldIdLst>
  <p:sldSz cx="12192000" cy="6858000"/>
  <p:notesSz cx="6858000" cy="9144000"/>
  <p:embeddedFontLst>
    <p:embeddedFont>
      <p:font typeface="Open Sans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S PGothic" panose="020B0600070205080204" pitchFamily="34" charset="-128"/>
      <p:regular r:id="rId21"/>
    </p:embeddedFont>
    <p:embeddedFont>
      <p:font typeface="Cambria Math" panose="02040503050406030204" pitchFamily="18" charset="0"/>
      <p:regular r:id="rId2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9"/>
            <p14:sldId id="367"/>
            <p14:sldId id="368"/>
            <p14:sldId id="366"/>
            <p14:sldId id="365"/>
            <p14:sldId id="370"/>
            <p14:sldId id="369"/>
            <p14:sldId id="371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356"/>
    <a:srgbClr val="BCCF02"/>
    <a:srgbClr val="9FD6FF"/>
    <a:srgbClr val="000000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33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3204083"/>
            <a:ext cx="80224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CNN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Architectures</a:t>
            </a: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kern="1200" dirty="0" smtClean="0">
                <a:solidFill>
                  <a:schemeClr val="bg1">
                    <a:alpha val="8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Steffen Seitz, Marvin Arnold &amp; Markus Fritzsche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huppelen.nl/publications/selectiveSearchDraf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err="1" smtClean="0"/>
              <a:t>Advanced</a:t>
            </a:r>
            <a:r>
              <a:rPr lang="de-DE" dirty="0" smtClean="0"/>
              <a:t> CNN </a:t>
            </a:r>
            <a:r>
              <a:rPr lang="de-DE" dirty="0" err="1" smtClean="0"/>
              <a:t>Usage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99" y="1100036"/>
            <a:ext cx="6184045" cy="366576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856505" y="1100035"/>
            <a:ext cx="2176313" cy="3583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874713" y="1039524"/>
            <a:ext cx="181177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Key Task of CNN: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874713" y="5105018"/>
            <a:ext cx="101588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Our </a:t>
            </a:r>
            <a:r>
              <a:rPr lang="en-US" u="sng" dirty="0" smtClean="0"/>
              <a:t>previous</a:t>
            </a:r>
            <a:r>
              <a:rPr lang="en-US" dirty="0" smtClean="0"/>
              <a:t> task was the classification of a picture, but there are more tasks, where they </a:t>
            </a:r>
            <a:r>
              <a:rPr lang="en-US" dirty="0" smtClean="0"/>
              <a:t>can be </a:t>
            </a:r>
            <a:r>
              <a:rPr lang="en-US" dirty="0" smtClean="0"/>
              <a:t>used! </a:t>
            </a:r>
            <a:endParaRPr lang="de-DE" dirty="0"/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1893004" y="4683676"/>
            <a:ext cx="873248" cy="42134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4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Localization</a:t>
            </a:r>
            <a:r>
              <a:rPr lang="de-DE" dirty="0" smtClean="0"/>
              <a:t> &amp; </a:t>
            </a:r>
            <a:r>
              <a:rPr lang="de-DE" dirty="0" err="1" smtClean="0"/>
              <a:t>Detection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err="1" smtClean="0"/>
              <a:t>Bounding</a:t>
            </a:r>
            <a:r>
              <a:rPr lang="de-DE" b="0" dirty="0" smtClean="0"/>
              <a:t> Box </a:t>
            </a:r>
            <a:r>
              <a:rPr lang="de-DE" b="0" dirty="0" err="1" smtClean="0"/>
              <a:t>Prediction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069538" y="1410275"/>
            <a:ext cx="1009152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Detects the </a:t>
            </a:r>
            <a:r>
              <a:rPr lang="en-US" b="1" dirty="0" smtClean="0"/>
              <a:t>area</a:t>
            </a:r>
            <a:r>
              <a:rPr lang="en-US" dirty="0" smtClean="0"/>
              <a:t> </a:t>
            </a:r>
            <a:r>
              <a:rPr lang="en-US" dirty="0"/>
              <a:t>of the image where the object is </a:t>
            </a:r>
            <a:r>
              <a:rPr lang="en-US" b="1" dirty="0" smtClean="0"/>
              <a:t>located. </a:t>
            </a:r>
            <a:r>
              <a:rPr lang="en-US" dirty="0" smtClean="0"/>
              <a:t>We have previously seen the use of </a:t>
            </a:r>
            <a:r>
              <a:rPr lang="en-US" dirty="0" err="1" smtClean="0"/>
              <a:t>GradCAM</a:t>
            </a:r>
            <a:r>
              <a:rPr lang="en-US" dirty="0" smtClean="0"/>
              <a:t> as an object detector. </a:t>
            </a:r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1024949" y="2001206"/>
            <a:ext cx="2387631" cy="2549244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1155688" y="2226000"/>
            <a:ext cx="514224" cy="5037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mit Pfeil 2"/>
          <p:cNvCxnSpPr>
            <a:stCxn id="25" idx="3"/>
          </p:cNvCxnSpPr>
          <p:nvPr/>
        </p:nvCxnSpPr>
        <p:spPr>
          <a:xfrm>
            <a:off x="1669912" y="2477877"/>
            <a:ext cx="1018488" cy="3105"/>
          </a:xfrm>
          <a:prstGeom prst="straightConnector1">
            <a:avLst/>
          </a:prstGeom>
          <a:ln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/>
          <p:cNvSpPr/>
          <p:nvPr/>
        </p:nvSpPr>
        <p:spPr>
          <a:xfrm>
            <a:off x="1069538" y="4512794"/>
            <a:ext cx="22810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The naïve approach would be </a:t>
            </a:r>
            <a:r>
              <a:rPr lang="en-US" sz="1400" dirty="0" smtClean="0"/>
              <a:t>a </a:t>
            </a:r>
            <a:r>
              <a:rPr lang="en-US" sz="1400" b="1" dirty="0" smtClean="0"/>
              <a:t>fixed size </a:t>
            </a:r>
            <a:r>
              <a:rPr lang="en-US" sz="1400" dirty="0" smtClean="0"/>
              <a:t>box (</a:t>
            </a:r>
            <a:r>
              <a:rPr lang="en-US" sz="1400" dirty="0" smtClean="0">
                <a:solidFill>
                  <a:srgbClr val="FFC000"/>
                </a:solidFill>
              </a:rPr>
              <a:t>yellow) </a:t>
            </a:r>
            <a:r>
              <a:rPr lang="en-US" sz="1400" b="1" dirty="0" smtClean="0"/>
              <a:t>sliding</a:t>
            </a:r>
            <a:r>
              <a:rPr lang="en-US" sz="1400" dirty="0" smtClean="0"/>
              <a:t> </a:t>
            </a:r>
            <a:r>
              <a:rPr lang="en-US" sz="1400" dirty="0"/>
              <a:t>over the </a:t>
            </a:r>
            <a:r>
              <a:rPr lang="en-US" sz="1400" dirty="0" smtClean="0"/>
              <a:t>image and </a:t>
            </a:r>
            <a:r>
              <a:rPr lang="en-US" sz="1400" b="1" dirty="0" smtClean="0"/>
              <a:t>predicting class </a:t>
            </a:r>
            <a:r>
              <a:rPr lang="en-US" sz="1400" dirty="0" smtClean="0"/>
              <a:t>or </a:t>
            </a:r>
            <a:r>
              <a:rPr lang="en-US" sz="1400" b="1" dirty="0" smtClean="0"/>
              <a:t>no class</a:t>
            </a:r>
            <a:endParaRPr lang="de-DE" sz="1400" b="1" dirty="0"/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3247213" y="2002013"/>
            <a:ext cx="2387631" cy="2549244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>
            <a:off x="3913592" y="3276635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3741023" y="3528512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4086161" y="3410192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4238561" y="3562592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Rechteck 33"/>
          <p:cNvSpPr/>
          <p:nvPr/>
        </p:nvSpPr>
        <p:spPr>
          <a:xfrm>
            <a:off x="4354621" y="3217475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Rechteck 34"/>
          <p:cNvSpPr/>
          <p:nvPr/>
        </p:nvSpPr>
        <p:spPr>
          <a:xfrm>
            <a:off x="4087648" y="3696149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Rechteck 35"/>
          <p:cNvSpPr/>
          <p:nvPr/>
        </p:nvSpPr>
        <p:spPr>
          <a:xfrm>
            <a:off x="4439773" y="3587525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Rechteck 36"/>
          <p:cNvSpPr/>
          <p:nvPr/>
        </p:nvSpPr>
        <p:spPr>
          <a:xfrm>
            <a:off x="3299574" y="4510506"/>
            <a:ext cx="22564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/>
              <a:t>We would end up with a </a:t>
            </a:r>
            <a:r>
              <a:rPr lang="en-US" sz="1400" b="1" dirty="0" smtClean="0"/>
              <a:t>large</a:t>
            </a:r>
            <a:r>
              <a:rPr lang="en-US" sz="1400" dirty="0" smtClean="0"/>
              <a:t> </a:t>
            </a:r>
            <a:r>
              <a:rPr lang="en-US" sz="1400" b="1" dirty="0" smtClean="0"/>
              <a:t>set</a:t>
            </a:r>
            <a:r>
              <a:rPr lang="en-US" sz="1400" dirty="0" smtClean="0"/>
              <a:t> of possible bounding boxes </a:t>
            </a:r>
            <a:r>
              <a:rPr lang="en-US" sz="1400" dirty="0" smtClean="0">
                <a:solidFill>
                  <a:srgbClr val="FF0000"/>
                </a:solidFill>
              </a:rPr>
              <a:t>(red)</a:t>
            </a:r>
            <a:r>
              <a:rPr lang="en-US" sz="1400" dirty="0" smtClean="0"/>
              <a:t>.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5535224" y="2002013"/>
            <a:ext cx="2387631" cy="2549244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>
          <a:xfrm>
            <a:off x="5576540" y="4510506"/>
            <a:ext cx="22807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/>
              <a:t>We can use </a:t>
            </a:r>
            <a:r>
              <a:rPr lang="en-US" sz="1400" b="1" dirty="0" smtClean="0"/>
              <a:t>non maximum suppression</a:t>
            </a:r>
            <a:r>
              <a:rPr lang="en-US" sz="1400" dirty="0" smtClean="0"/>
              <a:t> to use only the bounding box with the </a:t>
            </a:r>
            <a:r>
              <a:rPr lang="en-US" sz="1400" b="1" dirty="0" smtClean="0"/>
              <a:t>highest class probability</a:t>
            </a:r>
            <a:r>
              <a:rPr lang="en-US" sz="1400" dirty="0" smtClean="0"/>
              <a:t> to detect our correct bounding box</a:t>
            </a:r>
            <a:endParaRPr lang="de-DE" sz="1400" dirty="0"/>
          </a:p>
        </p:txBody>
      </p:sp>
      <p:cxnSp>
        <p:nvCxnSpPr>
          <p:cNvPr id="41" name="Gerade Verbindung mit Pfeil 40"/>
          <p:cNvCxnSpPr/>
          <p:nvPr/>
        </p:nvCxnSpPr>
        <p:spPr>
          <a:xfrm>
            <a:off x="2928512" y="2586790"/>
            <a:ext cx="0" cy="385547"/>
          </a:xfrm>
          <a:prstGeom prst="straightConnector1">
            <a:avLst/>
          </a:prstGeom>
          <a:ln>
            <a:solidFill>
              <a:srgbClr val="FFC000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2688400" y="2229105"/>
            <a:ext cx="514224" cy="503754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3" name="Gerade Verbindung mit Pfeil 42"/>
          <p:cNvCxnSpPr/>
          <p:nvPr/>
        </p:nvCxnSpPr>
        <p:spPr>
          <a:xfrm flipH="1" flipV="1">
            <a:off x="1383007" y="2962027"/>
            <a:ext cx="1537436" cy="10310"/>
          </a:xfrm>
          <a:prstGeom prst="straightConnector1">
            <a:avLst/>
          </a:prstGeom>
          <a:ln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1383007" y="2962027"/>
            <a:ext cx="0" cy="385547"/>
          </a:xfrm>
          <a:prstGeom prst="straightConnector1">
            <a:avLst/>
          </a:prstGeom>
          <a:ln>
            <a:solidFill>
              <a:srgbClr val="FFC000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>
            <a:off x="1374938" y="3347574"/>
            <a:ext cx="415442" cy="0"/>
          </a:xfrm>
          <a:prstGeom prst="straightConnector1">
            <a:avLst/>
          </a:prstGeom>
          <a:ln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>
            <a:off x="6376519" y="3397172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Rechteck 48"/>
          <p:cNvSpPr/>
          <p:nvPr/>
        </p:nvSpPr>
        <p:spPr>
          <a:xfrm>
            <a:off x="8398650" y="4431300"/>
            <a:ext cx="2762409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Problem:</a:t>
            </a:r>
            <a:r>
              <a:rPr lang="en-US" dirty="0" smtClean="0"/>
              <a:t> Bounding Box size is fixed and class localization can be wrong because we focus on the </a:t>
            </a:r>
            <a:r>
              <a:rPr lang="en-US" b="1" dirty="0" smtClean="0"/>
              <a:t>features maximizing </a:t>
            </a:r>
            <a:r>
              <a:rPr lang="en-US" dirty="0" smtClean="0"/>
              <a:t>our class </a:t>
            </a:r>
            <a:r>
              <a:rPr lang="en-US" b="1" dirty="0" smtClean="0"/>
              <a:t>probability</a:t>
            </a:r>
            <a:endParaRPr lang="de-DE" b="1" dirty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8308029" y="2002013"/>
            <a:ext cx="2387631" cy="2549244"/>
          </a:xfrm>
          <a:prstGeom prst="rect">
            <a:avLst/>
          </a:prstGeom>
        </p:spPr>
      </p:pic>
      <p:sp>
        <p:nvSpPr>
          <p:cNvPr id="51" name="Rechteck 50"/>
          <p:cNvSpPr/>
          <p:nvPr/>
        </p:nvSpPr>
        <p:spPr>
          <a:xfrm>
            <a:off x="9033880" y="3567713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Pfeil nach rechts 51"/>
          <p:cNvSpPr/>
          <p:nvPr/>
        </p:nvSpPr>
        <p:spPr>
          <a:xfrm>
            <a:off x="3125082" y="3276635"/>
            <a:ext cx="363469" cy="251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Pfeil nach rechts 52"/>
          <p:cNvSpPr/>
          <p:nvPr/>
        </p:nvSpPr>
        <p:spPr>
          <a:xfrm>
            <a:off x="5363406" y="3284253"/>
            <a:ext cx="389146" cy="251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8425543" y="2246174"/>
            <a:ext cx="273551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Focus on  e.g.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Tire &amp; Backlighting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9878642" y="317437"/>
            <a:ext cx="405165" cy="4328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Rechteck 56"/>
          <p:cNvSpPr/>
          <p:nvPr/>
        </p:nvSpPr>
        <p:spPr>
          <a:xfrm>
            <a:off x="10283807" y="303010"/>
            <a:ext cx="175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Receptive field of the network</a:t>
            </a:r>
            <a:endParaRPr lang="de-DE" sz="1200" dirty="0"/>
          </a:p>
        </p:txBody>
      </p:sp>
      <p:sp>
        <p:nvSpPr>
          <p:cNvPr id="58" name="Rechteck 57"/>
          <p:cNvSpPr/>
          <p:nvPr/>
        </p:nvSpPr>
        <p:spPr>
          <a:xfrm>
            <a:off x="6399316" y="3516547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0.95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9033880" y="3668947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0.99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4142713" y="3521427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0.9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4439773" y="3326099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0.8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3764281" y="3663469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0.8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4147653" y="3847868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0.8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4476321" y="3723387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0.94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3924229" y="3392877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0.65</a:t>
            </a:r>
            <a:endParaRPr lang="de-DE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0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78" y="1637278"/>
            <a:ext cx="5760390" cy="2361866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6166277" y="2560507"/>
            <a:ext cx="1293457" cy="1381008"/>
          </a:xfrm>
          <a:prstGeom prst="rect">
            <a:avLst/>
          </a:prstGeom>
        </p:spPr>
      </p:pic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Localization</a:t>
            </a:r>
            <a:r>
              <a:rPr lang="de-DE" dirty="0" smtClean="0"/>
              <a:t> &amp; </a:t>
            </a:r>
            <a:r>
              <a:rPr lang="de-DE" dirty="0" err="1" smtClean="0"/>
              <a:t>Detection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err="1" smtClean="0"/>
              <a:t>Localization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874713" y="1410275"/>
            <a:ext cx="619459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Alternative: Let the network predict the </a:t>
            </a:r>
            <a:r>
              <a:rPr lang="en-US" b="1" dirty="0" smtClean="0"/>
              <a:t>Class</a:t>
            </a:r>
            <a:r>
              <a:rPr lang="en-US" dirty="0" smtClean="0"/>
              <a:t>, the box location </a:t>
            </a:r>
            <a:r>
              <a:rPr lang="en-US" b="1" dirty="0" smtClean="0"/>
              <a:t>coordinates</a:t>
            </a:r>
            <a:r>
              <a:rPr lang="en-US" dirty="0" smtClean="0"/>
              <a:t> and box </a:t>
            </a:r>
            <a:r>
              <a:rPr lang="en-US" b="1" dirty="0" err="1" smtClean="0"/>
              <a:t>hight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b="1" dirty="0" smtClean="0"/>
              <a:t>width</a:t>
            </a:r>
            <a:r>
              <a:rPr lang="en-US" dirty="0" smtClean="0"/>
              <a:t> all </a:t>
            </a:r>
            <a:r>
              <a:rPr lang="en-US" b="1" dirty="0" smtClean="0"/>
              <a:t>at once</a:t>
            </a:r>
            <a:r>
              <a:rPr lang="en-US" dirty="0" smtClean="0"/>
              <a:t>!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48" y="2427761"/>
            <a:ext cx="1481603" cy="193748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1074118" y="2427761"/>
            <a:ext cx="1379104" cy="1472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1240693" y="4629414"/>
                <a:ext cx="1344791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𝑪𝒍𝒂𝒔𝒔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93" y="4629414"/>
                <a:ext cx="1344791" cy="341632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3299557" y="4657266"/>
                <a:ext cx="2292872" cy="3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𝑳𝒐𝒄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557" y="4657266"/>
                <a:ext cx="2292872" cy="364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hteck 22"/>
          <p:cNvSpPr/>
          <p:nvPr/>
        </p:nvSpPr>
        <p:spPr>
          <a:xfrm>
            <a:off x="1159067" y="2576189"/>
            <a:ext cx="1182755" cy="11962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9878642" y="317437"/>
            <a:ext cx="405165" cy="4328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10283807" y="303010"/>
            <a:ext cx="175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Receptive field of the network</a:t>
            </a:r>
            <a:endParaRPr lang="de-DE" sz="1200" dirty="0"/>
          </a:p>
        </p:txBody>
      </p:sp>
      <p:sp>
        <p:nvSpPr>
          <p:cNvPr id="30" name="Rechteck 29"/>
          <p:cNvSpPr/>
          <p:nvPr/>
        </p:nvSpPr>
        <p:spPr>
          <a:xfrm>
            <a:off x="943576" y="5162658"/>
            <a:ext cx="2045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/>
              <a:t>e.g. Target Vector: </a:t>
            </a:r>
          </a:p>
          <a:p>
            <a:pPr algn="just"/>
            <a:r>
              <a:rPr lang="en-US" sz="1200" dirty="0" smtClean="0"/>
              <a:t>      Class = 1 (Car) </a:t>
            </a:r>
          </a:p>
          <a:p>
            <a:pPr algn="just"/>
            <a:r>
              <a:rPr lang="en-US" sz="1200" dirty="0" smtClean="0"/>
              <a:t>no Class = 0 (</a:t>
            </a:r>
            <a:r>
              <a:rPr lang="en-US" sz="1200" dirty="0" err="1" smtClean="0"/>
              <a:t>Backround</a:t>
            </a:r>
            <a:r>
              <a:rPr lang="en-US" sz="1200" dirty="0" smtClean="0"/>
              <a:t>)</a:t>
            </a:r>
            <a:endParaRPr lang="de-DE" sz="1200" dirty="0"/>
          </a:p>
        </p:txBody>
      </p:sp>
      <p:cxnSp>
        <p:nvCxnSpPr>
          <p:cNvPr id="31" name="Gerade Verbindung mit Pfeil 30"/>
          <p:cNvCxnSpPr/>
          <p:nvPr/>
        </p:nvCxnSpPr>
        <p:spPr>
          <a:xfrm flipV="1">
            <a:off x="2327888" y="4980966"/>
            <a:ext cx="0" cy="240928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710405" y="2101292"/>
            <a:ext cx="210653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 Classification</a:t>
            </a:r>
            <a:endParaRPr lang="de-DE" dirty="0"/>
          </a:p>
        </p:txBody>
      </p:sp>
      <p:sp>
        <p:nvSpPr>
          <p:cNvPr id="34" name="Rechteck 33"/>
          <p:cNvSpPr/>
          <p:nvPr/>
        </p:nvSpPr>
        <p:spPr>
          <a:xfrm>
            <a:off x="3312334" y="2101292"/>
            <a:ext cx="210653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 Localization</a:t>
            </a:r>
            <a:endParaRPr lang="de-DE" dirty="0"/>
          </a:p>
        </p:txBody>
      </p:sp>
      <p:sp>
        <p:nvSpPr>
          <p:cNvPr id="35" name="Rechteck 34"/>
          <p:cNvSpPr/>
          <p:nvPr/>
        </p:nvSpPr>
        <p:spPr>
          <a:xfrm>
            <a:off x="656457" y="4264524"/>
            <a:ext cx="18824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Label of our Class</a:t>
            </a:r>
            <a:endParaRPr lang="de-DE" sz="1200" dirty="0"/>
          </a:p>
        </p:txBody>
      </p:sp>
      <p:cxnSp>
        <p:nvCxnSpPr>
          <p:cNvPr id="36" name="Gerade Verbindung mit Pfeil 35"/>
          <p:cNvCxnSpPr/>
          <p:nvPr/>
        </p:nvCxnSpPr>
        <p:spPr>
          <a:xfrm>
            <a:off x="1614192" y="4512505"/>
            <a:ext cx="0" cy="187162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3668116" y="2633818"/>
            <a:ext cx="1182755" cy="11962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Rechteck 37"/>
          <p:cNvSpPr/>
          <p:nvPr/>
        </p:nvSpPr>
        <p:spPr>
          <a:xfrm>
            <a:off x="3445543" y="5138841"/>
            <a:ext cx="12133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Bounding Box (x-Coordinate)</a:t>
            </a:r>
            <a:endParaRPr lang="de-DE" sz="1200" dirty="0"/>
          </a:p>
        </p:txBody>
      </p:sp>
      <p:sp>
        <p:nvSpPr>
          <p:cNvPr id="39" name="Rechteck 38"/>
          <p:cNvSpPr/>
          <p:nvPr/>
        </p:nvSpPr>
        <p:spPr>
          <a:xfrm>
            <a:off x="4612510" y="5135010"/>
            <a:ext cx="12133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Bounding Box (y-Coordinate)</a:t>
            </a:r>
            <a:endParaRPr lang="de-DE" sz="1200" dirty="0"/>
          </a:p>
        </p:txBody>
      </p:sp>
      <p:sp>
        <p:nvSpPr>
          <p:cNvPr id="40" name="Rechteck 39"/>
          <p:cNvSpPr/>
          <p:nvPr/>
        </p:nvSpPr>
        <p:spPr>
          <a:xfrm>
            <a:off x="4165919" y="4155749"/>
            <a:ext cx="1053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Bounding Box (</a:t>
            </a:r>
            <a:r>
              <a:rPr lang="en-US" sz="1200" dirty="0" err="1" smtClean="0"/>
              <a:t>Hight</a:t>
            </a:r>
            <a:r>
              <a:rPr lang="en-US" sz="1200" dirty="0" smtClean="0"/>
              <a:t>)</a:t>
            </a:r>
            <a:endParaRPr lang="de-DE" sz="1200" dirty="0"/>
          </a:p>
        </p:txBody>
      </p:sp>
      <p:sp>
        <p:nvSpPr>
          <p:cNvPr id="41" name="Rechteck 40"/>
          <p:cNvSpPr/>
          <p:nvPr/>
        </p:nvSpPr>
        <p:spPr>
          <a:xfrm>
            <a:off x="5040946" y="4168484"/>
            <a:ext cx="1053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Bounding Box (Width)</a:t>
            </a:r>
            <a:endParaRPr lang="de-DE" sz="1200" dirty="0"/>
          </a:p>
        </p:txBody>
      </p:sp>
      <p:cxnSp>
        <p:nvCxnSpPr>
          <p:cNvPr id="42" name="Gerade Verbindung mit Pfeil 41"/>
          <p:cNvCxnSpPr>
            <a:stCxn id="38" idx="0"/>
          </p:cNvCxnSpPr>
          <p:nvPr/>
        </p:nvCxnSpPr>
        <p:spPr>
          <a:xfrm flipV="1">
            <a:off x="4052217" y="4959046"/>
            <a:ext cx="257532" cy="17979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39" idx="0"/>
          </p:cNvCxnSpPr>
          <p:nvPr/>
        </p:nvCxnSpPr>
        <p:spPr>
          <a:xfrm flipH="1" flipV="1">
            <a:off x="4825680" y="4959046"/>
            <a:ext cx="393504" cy="175964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40" idx="2"/>
          </p:cNvCxnSpPr>
          <p:nvPr/>
        </p:nvCxnSpPr>
        <p:spPr>
          <a:xfrm flipH="1">
            <a:off x="4676258" y="4617414"/>
            <a:ext cx="16294" cy="10276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 flipH="1">
            <a:off x="5322919" y="4594086"/>
            <a:ext cx="96690" cy="149348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ckige Klammer links 51"/>
          <p:cNvSpPr/>
          <p:nvPr/>
        </p:nvSpPr>
        <p:spPr>
          <a:xfrm>
            <a:off x="2159757" y="4663715"/>
            <a:ext cx="92284" cy="307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ckige Klammer links 52"/>
          <p:cNvSpPr/>
          <p:nvPr/>
        </p:nvSpPr>
        <p:spPr>
          <a:xfrm flipH="1">
            <a:off x="2489130" y="4668675"/>
            <a:ext cx="62921" cy="307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ckige Klammer links 53"/>
          <p:cNvSpPr/>
          <p:nvPr/>
        </p:nvSpPr>
        <p:spPr>
          <a:xfrm>
            <a:off x="4019323" y="4698583"/>
            <a:ext cx="92284" cy="307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ckige Klammer links 54"/>
          <p:cNvSpPr/>
          <p:nvPr/>
        </p:nvSpPr>
        <p:spPr>
          <a:xfrm flipH="1">
            <a:off x="5497209" y="4667560"/>
            <a:ext cx="62921" cy="307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6978031" y="4321948"/>
            <a:ext cx="347060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 could also split the tasks to multiple networks!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986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Localization</a:t>
            </a:r>
            <a:r>
              <a:rPr lang="de-DE" dirty="0" smtClean="0"/>
              <a:t> &amp; </a:t>
            </a:r>
            <a:r>
              <a:rPr lang="de-DE" dirty="0" err="1" smtClean="0"/>
              <a:t>Detection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err="1" smtClean="0"/>
              <a:t>Detection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069538" y="1410275"/>
            <a:ext cx="1009152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It is also possible to detect multiple classes and multiple objects at once! 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08" y="2029060"/>
            <a:ext cx="1481603" cy="1937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7096527" y="2675038"/>
                <a:ext cx="3214150" cy="3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𝑫𝒆𝒕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</a:rPr>
                      <m:t>=   </m:t>
                    </m:r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𝒄𝒂𝒓</m:t>
                        </m:r>
                      </m:sub>
                    </m:sSub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𝒕𝒊𝒓𝒆</m:t>
                        </m:r>
                      </m:sub>
                    </m:sSub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527" y="2675038"/>
                <a:ext cx="3214150" cy="3644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5379358" y="2078406"/>
            <a:ext cx="1406428" cy="1501625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5789071" y="3171379"/>
            <a:ext cx="169083" cy="146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6146813" y="3177344"/>
            <a:ext cx="169083" cy="14643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BCCF0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5788225" y="2856358"/>
            <a:ext cx="527671" cy="461456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7775042" y="2928796"/>
                <a:ext cx="2549929" cy="3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𝒄𝒂𝒓</m:t>
                        </m:r>
                      </m:sub>
                    </m:sSub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𝒕𝒊𝒓𝒆</m:t>
                        </m:r>
                      </m:sub>
                    </m:sSub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42" y="2928796"/>
                <a:ext cx="2549929" cy="364459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7775042" y="3203644"/>
                <a:ext cx="2549929" cy="3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𝒄𝒂𝒓</m:t>
                        </m:r>
                      </m:sub>
                    </m:sSub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𝒕𝒊𝒓𝒆</m:t>
                        </m:r>
                      </m:sub>
                    </m:sSub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42" y="3203644"/>
                <a:ext cx="2549929" cy="364459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ckige Klammer links 18"/>
          <p:cNvSpPr/>
          <p:nvPr/>
        </p:nvSpPr>
        <p:spPr>
          <a:xfrm>
            <a:off x="7840279" y="2710080"/>
            <a:ext cx="169607" cy="80189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ckige Klammer links 21"/>
          <p:cNvSpPr/>
          <p:nvPr/>
        </p:nvSpPr>
        <p:spPr>
          <a:xfrm rot="10800000">
            <a:off x="10123147" y="2763831"/>
            <a:ext cx="169607" cy="74813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5759864" y="2948586"/>
                <a:ext cx="3097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64" y="2948586"/>
                <a:ext cx="3097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/>
              <p:cNvSpPr/>
              <p:nvPr/>
            </p:nvSpPr>
            <p:spPr>
              <a:xfrm>
                <a:off x="6059083" y="2955625"/>
                <a:ext cx="3097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BCCF0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sz="1200" dirty="0">
                  <a:solidFill>
                    <a:srgbClr val="BCCF02"/>
                  </a:solidFill>
                </a:endParaRPr>
              </a:p>
            </p:txBody>
          </p:sp>
        </mc:Choice>
        <mc:Fallback xmlns="">
          <p:sp>
            <p:nvSpPr>
              <p:cNvPr id="27" name="Rechteck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083" y="2955625"/>
                <a:ext cx="30970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/>
              <p:cNvSpPr/>
              <p:nvPr/>
            </p:nvSpPr>
            <p:spPr>
              <a:xfrm>
                <a:off x="5905526" y="2621953"/>
                <a:ext cx="3097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9FD6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sz="1200" dirty="0">
                  <a:solidFill>
                    <a:srgbClr val="9FD6FF"/>
                  </a:solidFill>
                </a:endParaRPr>
              </a:p>
            </p:txBody>
          </p:sp>
        </mc:Choice>
        <mc:Fallback xmlns="">
          <p:sp>
            <p:nvSpPr>
              <p:cNvPr id="28" name="Rechtec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26" y="2621953"/>
                <a:ext cx="3097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hteck 29"/>
          <p:cNvSpPr/>
          <p:nvPr/>
        </p:nvSpPr>
        <p:spPr>
          <a:xfrm>
            <a:off x="10283807" y="303010"/>
            <a:ext cx="175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Receptive field of the network</a:t>
            </a:r>
            <a:endParaRPr lang="de-DE" sz="1200" dirty="0"/>
          </a:p>
        </p:txBody>
      </p:sp>
      <p:sp>
        <p:nvSpPr>
          <p:cNvPr id="31" name="Rechteck 30"/>
          <p:cNvSpPr/>
          <p:nvPr/>
        </p:nvSpPr>
        <p:spPr>
          <a:xfrm>
            <a:off x="9878642" y="317437"/>
            <a:ext cx="405165" cy="4328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/>
              <p:cNvSpPr/>
              <p:nvPr/>
            </p:nvSpPr>
            <p:spPr>
              <a:xfrm>
                <a:off x="10280231" y="3250660"/>
                <a:ext cx="138437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200" dirty="0" err="1" smtClean="0">
                    <a:solidFill>
                      <a:srgbClr val="9FD6FF"/>
                    </a:solidFill>
                  </a:rPr>
                  <a:t>Boun</a:t>
                </a:r>
                <a:r>
                  <a:rPr lang="de-DE" sz="1200" dirty="0" smtClean="0">
                    <a:solidFill>
                      <a:srgbClr val="9FD6FF"/>
                    </a:solidFill>
                  </a:rPr>
                  <a:t>ding Box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rgbClr val="9FD6FF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de-DE" sz="1200" dirty="0">
                  <a:solidFill>
                    <a:srgbClr val="9FD6FF"/>
                  </a:solidFill>
                </a:endParaRPr>
              </a:p>
            </p:txBody>
          </p:sp>
        </mc:Choice>
        <mc:Fallback xmlns="">
          <p:sp>
            <p:nvSpPr>
              <p:cNvPr id="32" name="Rechteck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231" y="3250660"/>
                <a:ext cx="1384375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/>
              <p:cNvSpPr/>
              <p:nvPr/>
            </p:nvSpPr>
            <p:spPr>
              <a:xfrm>
                <a:off x="10280230" y="3010356"/>
                <a:ext cx="138437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200" dirty="0" smtClean="0">
                    <a:solidFill>
                      <a:srgbClr val="BCCF02"/>
                    </a:solidFill>
                  </a:rPr>
                  <a:t>Bounding Box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rgbClr val="BCCF02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de-DE" sz="1200" dirty="0">
                  <a:solidFill>
                    <a:srgbClr val="BCCF02"/>
                  </a:solidFill>
                </a:endParaRPr>
              </a:p>
            </p:txBody>
          </p:sp>
        </mc:Choice>
        <mc:Fallback xmlns="">
          <p:sp>
            <p:nvSpPr>
              <p:cNvPr id="33" name="Rechteck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230" y="3010356"/>
                <a:ext cx="1384375" cy="276999"/>
              </a:xfrm>
              <a:prstGeom prst="rect">
                <a:avLst/>
              </a:prstGeom>
              <a:blipFill>
                <a:blip r:embed="rId11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/>
              <p:cNvSpPr/>
              <p:nvPr/>
            </p:nvSpPr>
            <p:spPr>
              <a:xfrm>
                <a:off x="10280231" y="2770052"/>
                <a:ext cx="138437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200" dirty="0" smtClean="0">
                    <a:solidFill>
                      <a:srgbClr val="FF0000"/>
                    </a:solidFill>
                  </a:rPr>
                  <a:t>Bounding Box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de-DE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hteck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231" y="2770052"/>
                <a:ext cx="1384375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hteck 34"/>
          <p:cNvSpPr/>
          <p:nvPr/>
        </p:nvSpPr>
        <p:spPr>
          <a:xfrm>
            <a:off x="8823575" y="2109420"/>
            <a:ext cx="138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Class </a:t>
            </a:r>
            <a:r>
              <a:rPr lang="de-DE" sz="1200" dirty="0" err="1" smtClean="0">
                <a:solidFill>
                  <a:schemeClr val="tx1"/>
                </a:solidFill>
              </a:rPr>
              <a:t>Probability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b="1" dirty="0" smtClean="0">
                <a:solidFill>
                  <a:schemeClr val="tx1"/>
                </a:solidFill>
              </a:rPr>
              <a:t>Car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9330317" y="3731268"/>
            <a:ext cx="138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Class </a:t>
            </a:r>
            <a:r>
              <a:rPr lang="de-DE" sz="1200" dirty="0" err="1" smtClean="0">
                <a:solidFill>
                  <a:schemeClr val="tx1"/>
                </a:solidFill>
              </a:rPr>
              <a:t>Probability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b="1" dirty="0" err="1" smtClean="0">
                <a:solidFill>
                  <a:schemeClr val="tx1"/>
                </a:solidFill>
              </a:rPr>
              <a:t>Tire</a:t>
            </a:r>
            <a:endParaRPr lang="de-DE" sz="1200" b="1" dirty="0">
              <a:solidFill>
                <a:schemeClr val="tx1"/>
              </a:solidFill>
            </a:endParaRPr>
          </a:p>
        </p:txBody>
      </p:sp>
      <p:cxnSp>
        <p:nvCxnSpPr>
          <p:cNvPr id="37" name="Gerade Verbindung mit Pfeil 36"/>
          <p:cNvCxnSpPr>
            <a:stCxn id="36" idx="0"/>
          </p:cNvCxnSpPr>
          <p:nvPr/>
        </p:nvCxnSpPr>
        <p:spPr>
          <a:xfrm flipH="1" flipV="1">
            <a:off x="10014251" y="3547013"/>
            <a:ext cx="8254" cy="18425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>
            <a:off x="9453799" y="2545917"/>
            <a:ext cx="0" cy="17351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hteck 44"/>
              <p:cNvSpPr/>
              <p:nvPr/>
            </p:nvSpPr>
            <p:spPr>
              <a:xfrm>
                <a:off x="949142" y="2682592"/>
                <a:ext cx="2292872" cy="3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𝑳𝒐𝒄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de-DE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sSub>
                      <m:sSub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5" name="Rechteck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42" y="2682592"/>
                <a:ext cx="2292872" cy="364459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Eckige Klammer links 47"/>
          <p:cNvSpPr/>
          <p:nvPr/>
        </p:nvSpPr>
        <p:spPr>
          <a:xfrm>
            <a:off x="1668908" y="2723909"/>
            <a:ext cx="92284" cy="307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ckige Klammer links 48"/>
          <p:cNvSpPr/>
          <p:nvPr/>
        </p:nvSpPr>
        <p:spPr>
          <a:xfrm flipH="1">
            <a:off x="3146794" y="2692886"/>
            <a:ext cx="62921" cy="3073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3718353" y="2219860"/>
            <a:ext cx="1244002" cy="12424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5447563" y="2219860"/>
            <a:ext cx="1244002" cy="12077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Pfeil nach rechts 51"/>
          <p:cNvSpPr/>
          <p:nvPr/>
        </p:nvSpPr>
        <p:spPr>
          <a:xfrm>
            <a:off x="6656450" y="2723909"/>
            <a:ext cx="389146" cy="251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Pfeil nach rechts 52"/>
          <p:cNvSpPr/>
          <p:nvPr/>
        </p:nvSpPr>
        <p:spPr>
          <a:xfrm rot="10800000">
            <a:off x="3353449" y="2738882"/>
            <a:ext cx="389146" cy="251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949142" y="4413274"/>
            <a:ext cx="1009152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Downside: </a:t>
            </a:r>
            <a:r>
              <a:rPr lang="en-US" b="1" dirty="0" smtClean="0"/>
              <a:t>SLOW</a:t>
            </a:r>
            <a:r>
              <a:rPr lang="en-US" dirty="0" smtClean="0"/>
              <a:t>! Convolution over the whole image and optimization for so many output </a:t>
            </a:r>
            <a:r>
              <a:rPr lang="en-US" dirty="0" err="1" smtClean="0"/>
              <a:t>variabels</a:t>
            </a:r>
            <a:r>
              <a:rPr lang="en-US" dirty="0" smtClean="0"/>
              <a:t> at once is computationally intensive because we always slide over the whole image.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074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R-CNN</a:t>
            </a:r>
            <a:br>
              <a:rPr lang="de-DE" dirty="0" smtClean="0"/>
            </a:br>
            <a:r>
              <a:rPr lang="de-DE" b="0" dirty="0" smtClean="0"/>
              <a:t>(„Region“ CNN)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874713" y="1422056"/>
            <a:ext cx="1009152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Idea: </a:t>
            </a:r>
            <a:r>
              <a:rPr lang="en-US" b="1" dirty="0" smtClean="0"/>
              <a:t>Use</a:t>
            </a:r>
            <a:r>
              <a:rPr lang="en-US" dirty="0" smtClean="0"/>
              <a:t> a </a:t>
            </a:r>
            <a:r>
              <a:rPr lang="en-US" b="1" dirty="0" smtClean="0"/>
              <a:t>fast algorithm </a:t>
            </a:r>
            <a:r>
              <a:rPr lang="en-US" dirty="0" smtClean="0"/>
              <a:t>from computer vision (</a:t>
            </a:r>
            <a:r>
              <a:rPr lang="en-US" b="1" dirty="0">
                <a:latin typeface="-apple-system"/>
                <a:hlinkClick r:id="rId2"/>
              </a:rPr>
              <a:t>Selective Search</a:t>
            </a:r>
            <a:r>
              <a:rPr lang="en-US" dirty="0" smtClean="0"/>
              <a:t>) for </a:t>
            </a:r>
            <a:r>
              <a:rPr lang="en-US" b="1" dirty="0" smtClean="0"/>
              <a:t>bounding box proposals </a:t>
            </a:r>
            <a:r>
              <a:rPr lang="en-US" dirty="0" smtClean="0"/>
              <a:t>and </a:t>
            </a:r>
            <a:r>
              <a:rPr lang="en-US" b="1" dirty="0" smtClean="0"/>
              <a:t>run</a:t>
            </a:r>
            <a:r>
              <a:rPr lang="en-US" dirty="0" smtClean="0"/>
              <a:t> the </a:t>
            </a:r>
            <a:r>
              <a:rPr lang="en-US" b="1" dirty="0" smtClean="0"/>
              <a:t>classification</a:t>
            </a:r>
            <a:r>
              <a:rPr lang="en-US" dirty="0" smtClean="0"/>
              <a:t> and </a:t>
            </a:r>
            <a:r>
              <a:rPr lang="en-US" b="1" dirty="0" smtClean="0"/>
              <a:t>box regression </a:t>
            </a:r>
            <a:r>
              <a:rPr lang="en-US" dirty="0" smtClean="0"/>
              <a:t>on those (much smaller) </a:t>
            </a:r>
            <a:r>
              <a:rPr lang="en-US" b="1" u="sng" dirty="0" smtClean="0"/>
              <a:t>R</a:t>
            </a:r>
            <a:r>
              <a:rPr lang="en-US" u="sng" dirty="0" smtClean="0"/>
              <a:t>egion </a:t>
            </a:r>
            <a:r>
              <a:rPr lang="en-US" b="1" u="sng" dirty="0" smtClean="0"/>
              <a:t>o</a:t>
            </a:r>
            <a:r>
              <a:rPr lang="en-US" u="sng" dirty="0" smtClean="0"/>
              <a:t>f </a:t>
            </a:r>
            <a:r>
              <a:rPr lang="en-US" b="1" u="sng" dirty="0" smtClean="0"/>
              <a:t>I</a:t>
            </a:r>
            <a:r>
              <a:rPr lang="en-US" u="sng" dirty="0" smtClean="0"/>
              <a:t>nterest (ROI) </a:t>
            </a:r>
            <a:r>
              <a:rPr lang="en-US" b="1" dirty="0" smtClean="0"/>
              <a:t>proposals</a:t>
            </a:r>
            <a:r>
              <a:rPr lang="en-US" dirty="0" smtClean="0"/>
              <a:t>.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3" y="2542206"/>
            <a:ext cx="5955126" cy="161677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860613" y="2234152"/>
            <a:ext cx="623375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Selective Search gives </a:t>
            </a:r>
            <a:r>
              <a:rPr lang="en-US" u="sng" dirty="0"/>
              <a:t>2,000 region proposals </a:t>
            </a:r>
            <a:r>
              <a:rPr lang="en-US" dirty="0"/>
              <a:t>in a few </a:t>
            </a:r>
            <a:r>
              <a:rPr lang="en-US" b="1" dirty="0"/>
              <a:t>seconds</a:t>
            </a:r>
            <a:endParaRPr lang="de-DE" b="1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985" y="2234152"/>
            <a:ext cx="3396546" cy="3362725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>
            <a:off x="5701553" y="3779861"/>
            <a:ext cx="2514721" cy="146065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7148282" y="5544228"/>
            <a:ext cx="4785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Inference: Using a trained model to do the trained task (= forward pass only)</a:t>
            </a:r>
            <a:endParaRPr lang="de-DE" sz="1200" b="1" dirty="0"/>
          </a:p>
        </p:txBody>
      </p:sp>
      <p:sp>
        <p:nvSpPr>
          <p:cNvPr id="16" name="Rechteck 15"/>
          <p:cNvSpPr/>
          <p:nvPr/>
        </p:nvSpPr>
        <p:spPr>
          <a:xfrm>
            <a:off x="860613" y="4247571"/>
            <a:ext cx="6096000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Its </a:t>
            </a:r>
            <a:r>
              <a:rPr lang="en-US" dirty="0"/>
              <a:t>still </a:t>
            </a:r>
            <a:r>
              <a:rPr lang="en-US" b="1" dirty="0"/>
              <a:t>computationally expensive</a:t>
            </a:r>
            <a:r>
              <a:rPr lang="en-US" dirty="0"/>
              <a:t>. Each proposal runs </a:t>
            </a:r>
            <a:r>
              <a:rPr lang="en-US" b="1" dirty="0" smtClean="0"/>
              <a:t>independently</a:t>
            </a:r>
            <a:r>
              <a:rPr lang="en-US" dirty="0" smtClean="0"/>
              <a:t>, which means 3 ROI = 3 different Networks to optimize. The ROI </a:t>
            </a:r>
            <a:r>
              <a:rPr lang="en-US" dirty="0"/>
              <a:t>proposals are </a:t>
            </a:r>
            <a:r>
              <a:rPr lang="en-US" b="1" dirty="0"/>
              <a:t>not</a:t>
            </a:r>
            <a:r>
              <a:rPr lang="en-US" dirty="0"/>
              <a:t> being </a:t>
            </a:r>
            <a:r>
              <a:rPr lang="en-US" b="1" dirty="0"/>
              <a:t>learned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smtClean="0"/>
              <a:t>All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/>
              <a:t>features</a:t>
            </a:r>
            <a:r>
              <a:rPr lang="en-US" dirty="0"/>
              <a:t> also dumped to disk so it takes a lot of space. Training is also </a:t>
            </a:r>
            <a:r>
              <a:rPr lang="en-US" b="1" dirty="0"/>
              <a:t>super-slow</a:t>
            </a:r>
            <a:r>
              <a:rPr lang="en-US" dirty="0"/>
              <a:t> and at </a:t>
            </a:r>
            <a:r>
              <a:rPr lang="en-US" b="1" dirty="0"/>
              <a:t>inference</a:t>
            </a:r>
            <a:r>
              <a:rPr lang="en-US" dirty="0"/>
              <a:t> is also </a:t>
            </a:r>
            <a:r>
              <a:rPr lang="en-US" b="1" dirty="0"/>
              <a:t>very slow </a:t>
            </a:r>
            <a:r>
              <a:rPr lang="en-US" dirty="0"/>
              <a:t>(47s per image for example).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78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FAST R-CNN</a:t>
            </a:r>
            <a:br>
              <a:rPr lang="de-DE" dirty="0" smtClean="0"/>
            </a:br>
            <a:r>
              <a:rPr lang="de-DE" b="0" dirty="0" smtClean="0"/>
              <a:t>(Fast Region CNN)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33" y="1352389"/>
            <a:ext cx="4395189" cy="36375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49" y="1711195"/>
            <a:ext cx="3396546" cy="33627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177740" y="1603195"/>
            <a:ext cx="119997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R-CNN</a:t>
            </a:r>
            <a:endParaRPr lang="de-DE" b="1" dirty="0"/>
          </a:p>
        </p:txBody>
      </p:sp>
      <p:sp>
        <p:nvSpPr>
          <p:cNvPr id="14" name="Rechteck 13"/>
          <p:cNvSpPr/>
          <p:nvPr/>
        </p:nvSpPr>
        <p:spPr>
          <a:xfrm>
            <a:off x="560933" y="5109810"/>
            <a:ext cx="978946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	   	FAST R-CNN</a:t>
            </a:r>
          </a:p>
          <a:p>
            <a:r>
              <a:rPr lang="en-US" dirty="0" smtClean="0"/>
              <a:t>Run the </a:t>
            </a:r>
            <a:r>
              <a:rPr lang="en-US" b="1" dirty="0" smtClean="0"/>
              <a:t>whole image </a:t>
            </a:r>
            <a:r>
              <a:rPr lang="en-US" dirty="0" smtClean="0"/>
              <a:t>through </a:t>
            </a:r>
            <a:r>
              <a:rPr lang="en-US" b="1" dirty="0" smtClean="0"/>
              <a:t>one</a:t>
            </a:r>
            <a:r>
              <a:rPr lang="en-US" dirty="0" smtClean="0"/>
              <a:t> CNN to extract feature maps and extract ROI from there</a:t>
            </a:r>
          </a:p>
        </p:txBody>
      </p:sp>
      <p:sp>
        <p:nvSpPr>
          <p:cNvPr id="15" name="Pfeil nach rechts 14"/>
          <p:cNvSpPr/>
          <p:nvPr/>
        </p:nvSpPr>
        <p:spPr>
          <a:xfrm rot="10800000">
            <a:off x="4817889" y="3127402"/>
            <a:ext cx="2205318" cy="391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962522" y="3580007"/>
            <a:ext cx="249099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optimize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 instant </a:t>
            </a:r>
            <a:r>
              <a:rPr lang="de-DE" dirty="0" err="1" smtClean="0"/>
              <a:t>of</a:t>
            </a:r>
            <a:r>
              <a:rPr lang="de-DE" dirty="0" smtClean="0"/>
              <a:t> 3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560932" y="5615820"/>
            <a:ext cx="1078070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Fast R-CNN </a:t>
            </a:r>
            <a:r>
              <a:rPr lang="en-US" b="1" dirty="0"/>
              <a:t>10x faster </a:t>
            </a:r>
            <a:r>
              <a:rPr lang="en-US" dirty="0"/>
              <a:t>to train and inference </a:t>
            </a:r>
            <a:r>
              <a:rPr lang="en-US" b="1" dirty="0"/>
              <a:t>less than a second </a:t>
            </a:r>
            <a:r>
              <a:rPr lang="en-US" dirty="0"/>
              <a:t>per </a:t>
            </a:r>
            <a:r>
              <a:rPr lang="en-US" dirty="0" smtClean="0"/>
              <a:t>image but still </a:t>
            </a:r>
            <a:r>
              <a:rPr lang="en-US" u="sng" dirty="0" smtClean="0"/>
              <a:t>not learning</a:t>
            </a:r>
            <a:r>
              <a:rPr lang="en-US" dirty="0" smtClean="0"/>
              <a:t> the </a:t>
            </a:r>
            <a:r>
              <a:rPr lang="en-US" b="1" dirty="0" smtClean="0"/>
              <a:t>ROI</a:t>
            </a:r>
            <a:r>
              <a:rPr lang="en-US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731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YOLO -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 smtClean="0"/>
              <a:t>Once</a:t>
            </a:r>
            <a:r>
              <a:rPr lang="de-DE" b="0" dirty="0" smtClean="0"/>
              <a:t/>
            </a:r>
            <a:br>
              <a:rPr lang="de-DE" b="0" dirty="0" smtClean="0"/>
            </a:br>
            <a:r>
              <a:rPr lang="en-US" sz="2000" b="0" dirty="0"/>
              <a:t>The king of inference </a:t>
            </a:r>
            <a:r>
              <a:rPr lang="en-US" sz="2000" b="0" dirty="0" smtClean="0"/>
              <a:t>speed</a:t>
            </a:r>
            <a:endParaRPr lang="de-DE" sz="20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1024949" y="1749156"/>
            <a:ext cx="2387631" cy="2549244"/>
          </a:xfrm>
          <a:prstGeom prst="rect">
            <a:avLst/>
          </a:prstGeom>
        </p:spPr>
      </p:pic>
      <p:cxnSp>
        <p:nvCxnSpPr>
          <p:cNvPr id="7" name="Gerader Verbinder 6"/>
          <p:cNvCxnSpPr/>
          <p:nvPr/>
        </p:nvCxnSpPr>
        <p:spPr>
          <a:xfrm>
            <a:off x="1175657" y="2652515"/>
            <a:ext cx="2043953" cy="76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1175656" y="3393227"/>
            <a:ext cx="2043953" cy="76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1850570" y="1976320"/>
            <a:ext cx="0" cy="20700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2617693" y="1988763"/>
            <a:ext cx="0" cy="20700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935127" y="4111220"/>
            <a:ext cx="247745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/>
              <a:t>Divide</a:t>
            </a:r>
            <a:r>
              <a:rPr lang="de-DE" dirty="0" smtClean="0"/>
              <a:t>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b="1" dirty="0" err="1" smtClean="0"/>
              <a:t>grid</a:t>
            </a:r>
            <a:r>
              <a:rPr lang="de-DE" dirty="0" smtClean="0"/>
              <a:t> (in </a:t>
            </a:r>
            <a:r>
              <a:rPr lang="de-DE" dirty="0" err="1" smtClean="0"/>
              <a:t>reality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grid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finer</a:t>
            </a:r>
            <a:r>
              <a:rPr lang="de-DE" dirty="0" smtClean="0"/>
              <a:t>!)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3666646" y="1771617"/>
            <a:ext cx="2387631" cy="2549244"/>
          </a:xfrm>
          <a:prstGeom prst="rect">
            <a:avLst/>
          </a:prstGeom>
        </p:spPr>
      </p:pic>
      <p:cxnSp>
        <p:nvCxnSpPr>
          <p:cNvPr id="17" name="Gerader Verbinder 16"/>
          <p:cNvCxnSpPr/>
          <p:nvPr/>
        </p:nvCxnSpPr>
        <p:spPr>
          <a:xfrm>
            <a:off x="3817354" y="2674976"/>
            <a:ext cx="2043953" cy="76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3817353" y="3415688"/>
            <a:ext cx="2043953" cy="76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4492267" y="1998781"/>
            <a:ext cx="0" cy="20700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V="1">
            <a:off x="5259390" y="2011224"/>
            <a:ext cx="0" cy="20700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/>
          <p:cNvSpPr/>
          <p:nvPr/>
        </p:nvSpPr>
        <p:spPr>
          <a:xfrm>
            <a:off x="3822145" y="2682660"/>
            <a:ext cx="674914" cy="7330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3681371" y="4178674"/>
            <a:ext cx="2235336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dirty="0" smtClean="0"/>
              <a:t>In </a:t>
            </a:r>
            <a:r>
              <a:rPr lang="de-DE" b="1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grid</a:t>
            </a:r>
            <a:r>
              <a:rPr lang="de-DE" dirty="0" smtClean="0"/>
              <a:t> </a:t>
            </a:r>
            <a:r>
              <a:rPr lang="de-DE" dirty="0" err="1" smtClean="0"/>
              <a:t>cell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multiple </a:t>
            </a:r>
            <a:r>
              <a:rPr lang="de-DE" dirty="0" err="1" smtClean="0"/>
              <a:t>the</a:t>
            </a:r>
            <a:r>
              <a:rPr lang="de-DE" dirty="0" smtClean="0"/>
              <a:t> ROI </a:t>
            </a:r>
            <a:r>
              <a:rPr lang="de-DE" dirty="0" err="1" smtClean="0"/>
              <a:t>predictions</a:t>
            </a:r>
            <a:r>
              <a:rPr lang="de-DE" dirty="0" smtClean="0"/>
              <a:t> at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b="1" dirty="0" err="1" smtClean="0"/>
              <a:t>LeNet</a:t>
            </a:r>
            <a:r>
              <a:rPr lang="de-DE" b="1" dirty="0" smtClean="0"/>
              <a:t> </a:t>
            </a:r>
            <a:r>
              <a:rPr lang="de-DE" dirty="0" err="1" smtClean="0"/>
              <a:t>inspired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b="1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Selective</a:t>
            </a:r>
            <a:r>
              <a:rPr lang="de-DE" dirty="0" smtClean="0"/>
              <a:t> Search</a:t>
            </a:r>
            <a:endParaRPr lang="de-DE" b="1" dirty="0"/>
          </a:p>
        </p:txBody>
      </p:sp>
      <p:sp>
        <p:nvSpPr>
          <p:cNvPr id="23" name="Rechteck 22"/>
          <p:cNvSpPr/>
          <p:nvPr/>
        </p:nvSpPr>
        <p:spPr>
          <a:xfrm>
            <a:off x="4492267" y="3419530"/>
            <a:ext cx="767123" cy="666587"/>
          </a:xfrm>
          <a:prstGeom prst="rect">
            <a:avLst/>
          </a:prstGeom>
          <a:noFill/>
          <a:ln>
            <a:solidFill>
              <a:srgbClr val="93C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3822145" y="2955606"/>
            <a:ext cx="871781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3822145" y="2714725"/>
            <a:ext cx="416056" cy="309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4360279" y="3052084"/>
            <a:ext cx="831738" cy="799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4745166" y="3557302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Ellipse 12"/>
          <p:cNvSpPr/>
          <p:nvPr/>
        </p:nvSpPr>
        <p:spPr>
          <a:xfrm>
            <a:off x="3978044" y="2821676"/>
            <a:ext cx="109410" cy="1306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4735706" y="3394045"/>
            <a:ext cx="109410" cy="130629"/>
          </a:xfrm>
          <a:prstGeom prst="ellipse">
            <a:avLst/>
          </a:prstGeom>
          <a:solidFill>
            <a:srgbClr val="93C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4183496" y="3143689"/>
            <a:ext cx="109410" cy="1306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4968242" y="3753467"/>
            <a:ext cx="109410" cy="130629"/>
          </a:xfrm>
          <a:prstGeom prst="ellipse">
            <a:avLst/>
          </a:prstGeom>
          <a:solidFill>
            <a:srgbClr val="93C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6307175" y="1777462"/>
            <a:ext cx="2387631" cy="2549244"/>
          </a:xfrm>
          <a:prstGeom prst="rect">
            <a:avLst/>
          </a:prstGeom>
        </p:spPr>
      </p:pic>
      <p:cxnSp>
        <p:nvCxnSpPr>
          <p:cNvPr id="35" name="Gerader Verbinder 34"/>
          <p:cNvCxnSpPr/>
          <p:nvPr/>
        </p:nvCxnSpPr>
        <p:spPr>
          <a:xfrm>
            <a:off x="6457883" y="2680821"/>
            <a:ext cx="2043953" cy="76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6457882" y="3421533"/>
            <a:ext cx="2043953" cy="76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 flipV="1">
            <a:off x="7132796" y="2004626"/>
            <a:ext cx="0" cy="20700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7899919" y="2017069"/>
            <a:ext cx="0" cy="20700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/>
          <p:cNvSpPr/>
          <p:nvPr/>
        </p:nvSpPr>
        <p:spPr>
          <a:xfrm>
            <a:off x="6462674" y="2688505"/>
            <a:ext cx="674914" cy="7330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Rechteck 39"/>
          <p:cNvSpPr/>
          <p:nvPr/>
        </p:nvSpPr>
        <p:spPr>
          <a:xfrm>
            <a:off x="6670702" y="4219078"/>
            <a:ext cx="343490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dirty="0" err="1" smtClean="0"/>
              <a:t>Use</a:t>
            </a:r>
            <a:r>
              <a:rPr lang="de-DE" dirty="0" smtClean="0"/>
              <a:t> non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suppression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bounding</a:t>
            </a:r>
            <a:r>
              <a:rPr lang="de-DE" dirty="0" smtClean="0"/>
              <a:t> box</a:t>
            </a:r>
            <a:endParaRPr lang="de-DE" b="1" dirty="0"/>
          </a:p>
        </p:txBody>
      </p:sp>
      <p:sp>
        <p:nvSpPr>
          <p:cNvPr id="41" name="Rechteck 40"/>
          <p:cNvSpPr/>
          <p:nvPr/>
        </p:nvSpPr>
        <p:spPr>
          <a:xfrm>
            <a:off x="7132796" y="3425375"/>
            <a:ext cx="767123" cy="666587"/>
          </a:xfrm>
          <a:prstGeom prst="rect">
            <a:avLst/>
          </a:prstGeom>
          <a:noFill/>
          <a:ln>
            <a:solidFill>
              <a:srgbClr val="93C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6462674" y="2961451"/>
            <a:ext cx="871781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echteck 42"/>
          <p:cNvSpPr/>
          <p:nvPr/>
        </p:nvSpPr>
        <p:spPr>
          <a:xfrm>
            <a:off x="6462674" y="2720570"/>
            <a:ext cx="416056" cy="309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Rechteck 43"/>
          <p:cNvSpPr/>
          <p:nvPr/>
        </p:nvSpPr>
        <p:spPr>
          <a:xfrm>
            <a:off x="7018279" y="3057929"/>
            <a:ext cx="814267" cy="799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Rechteck 44"/>
          <p:cNvSpPr/>
          <p:nvPr/>
        </p:nvSpPr>
        <p:spPr>
          <a:xfrm>
            <a:off x="7385695" y="3563147"/>
            <a:ext cx="514224" cy="5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Rechteck 49"/>
          <p:cNvSpPr/>
          <p:nvPr/>
        </p:nvSpPr>
        <p:spPr>
          <a:xfrm>
            <a:off x="7428180" y="3688994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0.90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7211250" y="3303824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0.99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6619581" y="3110951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0.86</a:t>
            </a:r>
            <a:endParaRPr lang="de-DE" sz="1200" dirty="0">
              <a:solidFill>
                <a:srgbClr val="FF0000"/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6442404" y="2730356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0.01</a:t>
            </a:r>
            <a:endParaRPr lang="de-DE" sz="1200" dirty="0">
              <a:solidFill>
                <a:srgbClr val="FF0000"/>
              </a:solidFill>
            </a:endParaRPr>
          </a:p>
        </p:txBody>
      </p:sp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11646" r="74561" b="34353"/>
          <a:stretch/>
        </p:blipFill>
        <p:spPr>
          <a:xfrm>
            <a:off x="8715076" y="1783307"/>
            <a:ext cx="2387631" cy="2549244"/>
          </a:xfrm>
          <a:prstGeom prst="rect">
            <a:avLst/>
          </a:prstGeom>
        </p:spPr>
      </p:pic>
      <p:cxnSp>
        <p:nvCxnSpPr>
          <p:cNvPr id="59" name="Gerader Verbinder 58"/>
          <p:cNvCxnSpPr/>
          <p:nvPr/>
        </p:nvCxnSpPr>
        <p:spPr>
          <a:xfrm>
            <a:off x="8865784" y="2686666"/>
            <a:ext cx="2043953" cy="76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8865783" y="3427378"/>
            <a:ext cx="2043953" cy="76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V="1">
            <a:off x="9540697" y="2010471"/>
            <a:ext cx="0" cy="20700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V="1">
            <a:off x="10307820" y="2022914"/>
            <a:ext cx="0" cy="207003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/>
          <p:cNvSpPr/>
          <p:nvPr/>
        </p:nvSpPr>
        <p:spPr>
          <a:xfrm>
            <a:off x="9410034" y="3056282"/>
            <a:ext cx="877515" cy="799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4" name="Rechteck 63"/>
          <p:cNvSpPr/>
          <p:nvPr/>
        </p:nvSpPr>
        <p:spPr>
          <a:xfrm>
            <a:off x="9628424" y="3296562"/>
            <a:ext cx="591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0.99</a:t>
            </a:r>
            <a:endParaRPr lang="de-DE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5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LO v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240" y="1459006"/>
            <a:ext cx="7209865" cy="4055549"/>
          </a:xfrm>
          <a:prstGeom prst="rect">
            <a:avLst/>
          </a:prstGeom>
        </p:spPr>
      </p:pic>
      <p:sp>
        <p:nvSpPr>
          <p:cNvPr id="5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YOLO -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 smtClean="0"/>
              <a:t>Once</a:t>
            </a:r>
            <a:r>
              <a:rPr lang="de-DE" b="0" dirty="0" smtClean="0"/>
              <a:t/>
            </a:r>
            <a:br>
              <a:rPr lang="de-DE" b="0" dirty="0" smtClean="0"/>
            </a:br>
            <a:r>
              <a:rPr lang="en-US" sz="2000" b="0" dirty="0"/>
              <a:t>The king of inference </a:t>
            </a:r>
            <a:r>
              <a:rPr lang="en-US" sz="2000" b="0" dirty="0" smtClean="0"/>
              <a:t>speed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41146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536</Words>
  <Application>Microsoft Office PowerPoint</Application>
  <PresentationFormat>Breitbild</PresentationFormat>
  <Paragraphs>75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</vt:lpstr>
      <vt:lpstr>Open Sans</vt:lpstr>
      <vt:lpstr>Symbol</vt:lpstr>
      <vt:lpstr>Calibri</vt:lpstr>
      <vt:lpstr>MS PGothic</vt:lpstr>
      <vt:lpstr>-apple-system</vt:lpstr>
      <vt:lpstr>Cambria Math</vt:lpstr>
      <vt:lpstr>TUD_2018_16zu9</vt:lpstr>
      <vt:lpstr>PowerPoint-Präsentation</vt:lpstr>
      <vt:lpstr>Advanced CNN Usage</vt:lpstr>
      <vt:lpstr>Image Localization &amp; Detection Bounding Box Prediction</vt:lpstr>
      <vt:lpstr>Image Localization &amp; Detection Localization </vt:lpstr>
      <vt:lpstr>Image Localization &amp; Detection Detection </vt:lpstr>
      <vt:lpstr>R-CNN („Region“ CNN)</vt:lpstr>
      <vt:lpstr>FAST R-CNN (Fast Region CNN)</vt:lpstr>
      <vt:lpstr>YOLO - You Only Look Once The king of inference speed</vt:lpstr>
      <vt:lpstr>YOLO - You Only Look Once The king of inference speed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410</cp:revision>
  <dcterms:created xsi:type="dcterms:W3CDTF">2018-06-15T09:17:35Z</dcterms:created>
  <dcterms:modified xsi:type="dcterms:W3CDTF">2020-10-18T21:21:41Z</dcterms:modified>
</cp:coreProperties>
</file>